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113" userDrawn="1">
          <p15:clr>
            <a:srgbClr val="A4A3A4"/>
          </p15:clr>
        </p15:guide>
        <p15:guide id="3" pos="2381" userDrawn="1">
          <p15:clr>
            <a:srgbClr val="A4A3A4"/>
          </p15:clr>
        </p15:guide>
        <p15:guide id="4" pos="4649" userDrawn="1">
          <p15:clr>
            <a:srgbClr val="A4A3A4"/>
          </p15:clr>
        </p15:guide>
        <p15:guide id="5" orient="horz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2060"/>
    <a:srgbClr val="FFFFFF"/>
    <a:srgbClr val="000000"/>
    <a:srgbClr val="333399"/>
    <a:srgbClr val="E0E0DE"/>
    <a:srgbClr val="70AD47"/>
    <a:srgbClr val="00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2462" y="43"/>
      </p:cViewPr>
      <p:guideLst>
        <p:guide orient="horz" pos="3368"/>
        <p:guide pos="113"/>
        <p:guide pos="2381"/>
        <p:guide pos="4649"/>
        <p:guide orient="horz"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2023/7/24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019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2023/7/24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583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2023/7/24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96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2023/7/24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604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2023/7/24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14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2023/7/24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688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2023/7/24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238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2023/7/24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611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2023/7/24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759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2023/7/24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492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2023/7/24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22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1505-A822-43DE-86F1-0495C808697D}" type="datetimeFigureOut">
              <a:rPr kumimoji="1" lang="ja-JP" altLang="en-US" smtClean="0"/>
              <a:t>2023/7/24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304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図 52">
            <a:extLst>
              <a:ext uri="{FF2B5EF4-FFF2-40B4-BE49-F238E27FC236}">
                <a16:creationId xmlns:a16="http://schemas.microsoft.com/office/drawing/2014/main" id="{8D92C3F9-04BC-501F-A403-CCEA60060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"/>
          <a:stretch/>
        </p:blipFill>
        <p:spPr bwMode="gray">
          <a:xfrm rot="16200000">
            <a:off x="-1537999" y="1514061"/>
            <a:ext cx="10623119" cy="7557699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F544C4B-F14C-4BB4-B10A-9854A3A3D6E1}"/>
              </a:ext>
            </a:extLst>
          </p:cNvPr>
          <p:cNvSpPr/>
          <p:nvPr/>
        </p:nvSpPr>
        <p:spPr bwMode="gray">
          <a:xfrm>
            <a:off x="0" y="8738616"/>
            <a:ext cx="7559675" cy="19395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6">
            <a:extLst>
              <a:ext uri="{FF2B5EF4-FFF2-40B4-BE49-F238E27FC236}">
                <a16:creationId xmlns:a16="http://schemas.microsoft.com/office/drawing/2014/main" id="{6266E2FB-7191-403E-9590-1EEEBC8A871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92441" y="9801541"/>
            <a:ext cx="30071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https://webinar.ido294.com/</a:t>
            </a:r>
            <a:endParaRPr lang="en-GB" altLang="ja-JP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FAE489DD-9492-4FBF-8718-286D6972478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122" y="10179417"/>
            <a:ext cx="3758109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ja-JP" altLang="en-US"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✉ </a:t>
            </a:r>
            <a:r>
              <a:rPr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seminar@ido294.com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D5FA806-4620-446D-A8CC-2389769A1225}"/>
              </a:ext>
            </a:extLst>
          </p:cNvPr>
          <p:cNvSpPr/>
          <p:nvPr/>
        </p:nvSpPr>
        <p:spPr bwMode="gray">
          <a:xfrm>
            <a:off x="4125095" y="10250099"/>
            <a:ext cx="31235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神奈川県相模原市中央区淵野辺</a:t>
            </a:r>
            <a:r>
              <a:rPr lang="en-US" altLang="ja-JP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4-4-2</a:t>
            </a:r>
            <a:endParaRPr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BD330B5-B1D6-469D-B90D-B05E92896D62}"/>
              </a:ext>
            </a:extLst>
          </p:cNvPr>
          <p:cNvSpPr/>
          <p:nvPr/>
        </p:nvSpPr>
        <p:spPr bwMode="gray">
          <a:xfrm>
            <a:off x="1996321" y="9510734"/>
            <a:ext cx="179928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-US" altLang="ja-JP" sz="12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IDO</a:t>
            </a:r>
            <a:r>
              <a:rPr lang="ja-JP" altLang="en-US" sz="12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オンラインセミナー</a:t>
            </a:r>
            <a:endParaRPr lang="ja-JP" altLang="en-US" sz="12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6EBC344-CC7A-4D72-8CBA-5CDC7C7BF17B}"/>
              </a:ext>
            </a:extLst>
          </p:cNvPr>
          <p:cNvSpPr/>
          <p:nvPr/>
        </p:nvSpPr>
        <p:spPr bwMode="gray">
          <a:xfrm>
            <a:off x="3831152" y="9510734"/>
            <a:ext cx="542789" cy="276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検索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pic>
        <p:nvPicPr>
          <p:cNvPr id="13" name="グラフィックス 12" descr="カーソル">
            <a:extLst>
              <a:ext uri="{FF2B5EF4-FFF2-40B4-BE49-F238E27FC236}">
                <a16:creationId xmlns:a16="http://schemas.microsoft.com/office/drawing/2014/main" id="{7457C98B-76BC-420A-873B-83603ED6A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4273906" y="9579003"/>
            <a:ext cx="200069" cy="200069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FBB332F-AC6F-4136-8E99-365E85B036D9}"/>
              </a:ext>
            </a:extLst>
          </p:cNvPr>
          <p:cNvSpPr/>
          <p:nvPr/>
        </p:nvSpPr>
        <p:spPr bwMode="gray">
          <a:xfrm>
            <a:off x="88187" y="8879075"/>
            <a:ext cx="7383299" cy="510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全国の仲間と学ぶオンライン研修です！　</a:t>
            </a:r>
            <a:r>
              <a:rPr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（当日）＆　動画視聴（後日）でどこでも受講可！</a:t>
            </a:r>
          </a:p>
          <a:p>
            <a:pPr algn="ctr">
              <a:lnSpc>
                <a:spcPct val="120000"/>
              </a:lnSpc>
            </a:pPr>
            <a:endParaRPr lang="ja-JP" altLang="en-US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77B1D9E-9CCD-4DF2-9A60-0002C0BEA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75370" y="9589593"/>
            <a:ext cx="1442062" cy="423895"/>
          </a:xfrm>
          <a:prstGeom prst="rect">
            <a:avLst/>
          </a:prstGeom>
        </p:spPr>
      </p:pic>
      <p:pic>
        <p:nvPicPr>
          <p:cNvPr id="17" name="図 16" descr="屋内 が含まれている画像&#10;&#10;自動的に生成された説明">
            <a:extLst>
              <a:ext uri="{FF2B5EF4-FFF2-40B4-BE49-F238E27FC236}">
                <a16:creationId xmlns:a16="http://schemas.microsoft.com/office/drawing/2014/main" id="{EE3C0AE7-18B0-4FEF-8412-C684ED708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51468" y="9481439"/>
            <a:ext cx="714637" cy="714637"/>
          </a:xfrm>
          <a:prstGeom prst="rect">
            <a:avLst/>
          </a:prstGeom>
        </p:spPr>
      </p:pic>
      <p:pic>
        <p:nvPicPr>
          <p:cNvPr id="1026" name="Picture 2" descr="IDOオンラインセミナー">
            <a:extLst>
              <a:ext uri="{FF2B5EF4-FFF2-40B4-BE49-F238E27FC236}">
                <a16:creationId xmlns:a16="http://schemas.microsoft.com/office/drawing/2014/main" id="{D10EEFA0-2E71-443D-8E82-FF81EC759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41032" y="148393"/>
            <a:ext cx="2607577" cy="37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7D9A2E0-1BC3-47C8-BEE1-179FC9E327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686852" y="9539163"/>
            <a:ext cx="524754" cy="52475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1B8B2FA-FDB6-43CB-96CA-E7B0D2A94A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73219" y="9565480"/>
            <a:ext cx="722390" cy="72239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D1A6D47-422F-49E6-95FB-5D9D02E77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46854" y="9470137"/>
            <a:ext cx="615282" cy="615282"/>
          </a:xfrm>
          <a:prstGeom prst="rect">
            <a:avLst/>
          </a:prstGeom>
        </p:spPr>
      </p:pic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193C345-B6B2-40DC-9041-652CC478B7DD}"/>
              </a:ext>
            </a:extLst>
          </p:cNvPr>
          <p:cNvCxnSpPr/>
          <p:nvPr/>
        </p:nvCxnSpPr>
        <p:spPr bwMode="gray">
          <a:xfrm>
            <a:off x="132194" y="9186647"/>
            <a:ext cx="73000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F51EF282-1D30-402E-A8A2-400F96027ED0}"/>
              </a:ext>
            </a:extLst>
          </p:cNvPr>
          <p:cNvCxnSpPr/>
          <p:nvPr/>
        </p:nvCxnSpPr>
        <p:spPr bwMode="gray">
          <a:xfrm>
            <a:off x="140044" y="8852432"/>
            <a:ext cx="73000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138724E0-0F1A-1C72-70A7-483FFA64C90B}"/>
              </a:ext>
            </a:extLst>
          </p:cNvPr>
          <p:cNvSpPr/>
          <p:nvPr/>
        </p:nvSpPr>
        <p:spPr bwMode="gray">
          <a:xfrm>
            <a:off x="473211" y="7750894"/>
            <a:ext cx="3440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2023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14:00-15:30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時まで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SV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7C127719-6EC2-8C3C-7008-2AF8008F2BA2}"/>
              </a:ext>
            </a:extLst>
          </p:cNvPr>
          <p:cNvSpPr/>
          <p:nvPr/>
        </p:nvSpPr>
        <p:spPr bwMode="gray">
          <a:xfrm>
            <a:off x="2739299" y="7918697"/>
            <a:ext cx="380489" cy="38048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3C009BEE-C8AB-D4B5-D4AB-057C1E47BCA3}"/>
              </a:ext>
            </a:extLst>
          </p:cNvPr>
          <p:cNvSpPr/>
          <p:nvPr/>
        </p:nvSpPr>
        <p:spPr bwMode="gray">
          <a:xfrm>
            <a:off x="2691832" y="7929887"/>
            <a:ext cx="475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木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EAB157C-8526-E736-4844-A8F7B6C9EADC}"/>
              </a:ext>
            </a:extLst>
          </p:cNvPr>
          <p:cNvSpPr txBox="1"/>
          <p:nvPr/>
        </p:nvSpPr>
        <p:spPr bwMode="gray">
          <a:xfrm>
            <a:off x="208824" y="7550115"/>
            <a:ext cx="906039" cy="340519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　程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01F48D9-49AE-E1E9-2FF7-54DEDEFECCD2}"/>
              </a:ext>
            </a:extLst>
          </p:cNvPr>
          <p:cNvSpPr txBox="1"/>
          <p:nvPr/>
        </p:nvSpPr>
        <p:spPr bwMode="gray">
          <a:xfrm>
            <a:off x="3938100" y="7550347"/>
            <a:ext cx="953829" cy="340519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参加費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135C7B8D-16E4-E46A-6CDD-1A507C133103}"/>
              </a:ext>
            </a:extLst>
          </p:cNvPr>
          <p:cNvSpPr txBox="1"/>
          <p:nvPr/>
        </p:nvSpPr>
        <p:spPr bwMode="gray">
          <a:xfrm>
            <a:off x="583892" y="4503999"/>
            <a:ext cx="6617386" cy="945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ja-JP" altLang="en-US" sz="1600" b="1" kern="100" spc="50" dirty="0">
                <a:ln w="0"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今回のテーマは、成果の出せるチーム作り、心理的安全性や信頼関係を　構築するための「対話」に必要な、そして前回の研修「ファシリテーション」にも不可欠な「聴くチカラ」について全国の仲間たちと共に考え学びます。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ECD7F8E-78D3-F961-E97A-4D8A9706265B}"/>
              </a:ext>
            </a:extLst>
          </p:cNvPr>
          <p:cNvSpPr txBox="1"/>
          <p:nvPr/>
        </p:nvSpPr>
        <p:spPr bwMode="gray">
          <a:xfrm>
            <a:off x="3470397" y="6080258"/>
            <a:ext cx="3759909" cy="11589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 defTabSz="1001725">
              <a:lnSpc>
                <a:spcPct val="120000"/>
              </a:lnSpc>
              <a:defRPr/>
            </a:pP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●「聴く」とはなにか？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defTabSz="1001725">
              <a:lnSpc>
                <a:spcPct val="120000"/>
              </a:lnSpc>
              <a:defRPr/>
            </a:pP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●傾聴の基本スキルを学ぼう！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defTabSz="1001725">
              <a:lnSpc>
                <a:spcPct val="120000"/>
              </a:lnSpc>
              <a:defRPr/>
            </a:pP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●聞くスキルの高め方を実践しよう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0FBC4EB-4E33-2308-F5A4-3B8BD896B4CC}"/>
              </a:ext>
            </a:extLst>
          </p:cNvPr>
          <p:cNvSpPr txBox="1"/>
          <p:nvPr/>
        </p:nvSpPr>
        <p:spPr bwMode="gray">
          <a:xfrm>
            <a:off x="3508718" y="5597973"/>
            <a:ext cx="754961" cy="34051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 容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B40A15A-48AF-1E86-9261-9BF3B1B1FD3C}"/>
              </a:ext>
            </a:extLst>
          </p:cNvPr>
          <p:cNvSpPr/>
          <p:nvPr/>
        </p:nvSpPr>
        <p:spPr bwMode="gray">
          <a:xfrm>
            <a:off x="4001803" y="859805"/>
            <a:ext cx="1195926" cy="1192109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聴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43D22D4-E870-CFAE-DE3D-EB308FB11DB0}"/>
              </a:ext>
            </a:extLst>
          </p:cNvPr>
          <p:cNvSpPr/>
          <p:nvPr/>
        </p:nvSpPr>
        <p:spPr bwMode="gray">
          <a:xfrm>
            <a:off x="5198401" y="1311176"/>
            <a:ext cx="745018" cy="7450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4F5D39-17CE-81E6-1C4C-6AD9337842D1}"/>
              </a:ext>
            </a:extLst>
          </p:cNvPr>
          <p:cNvSpPr txBox="1"/>
          <p:nvPr/>
        </p:nvSpPr>
        <p:spPr bwMode="gray">
          <a:xfrm>
            <a:off x="412279" y="5619798"/>
            <a:ext cx="906039" cy="34051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講　師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BFB45C74-672F-1CE8-5778-7820477F1F50}"/>
              </a:ext>
            </a:extLst>
          </p:cNvPr>
          <p:cNvSpPr/>
          <p:nvPr/>
        </p:nvSpPr>
        <p:spPr bwMode="gray">
          <a:xfrm>
            <a:off x="289086" y="1171978"/>
            <a:ext cx="3603499" cy="532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946F30C9-49C1-FD8B-275F-1BBF63E099B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27235" r="2068" b="31208"/>
          <a:stretch/>
        </p:blipFill>
        <p:spPr bwMode="gray">
          <a:xfrm>
            <a:off x="289086" y="2154135"/>
            <a:ext cx="7070553" cy="2356239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E8E615F-4E77-FAF0-B394-83573FAD6CFB}"/>
              </a:ext>
            </a:extLst>
          </p:cNvPr>
          <p:cNvSpPr txBox="1"/>
          <p:nvPr/>
        </p:nvSpPr>
        <p:spPr bwMode="gray">
          <a:xfrm>
            <a:off x="357907" y="1192183"/>
            <a:ext cx="3905772" cy="485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ja-JP" altLang="en-US" sz="2400" b="1" kern="100" spc="50" dirty="0">
                <a:ln w="0">
                  <a:noFill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戦略的思考トレーニング③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5225EA7-EECB-A081-7D5B-8A170912AC7A}"/>
              </a:ext>
            </a:extLst>
          </p:cNvPr>
          <p:cNvSpPr/>
          <p:nvPr/>
        </p:nvSpPr>
        <p:spPr bwMode="gray">
          <a:xfrm>
            <a:off x="5936451" y="869054"/>
            <a:ext cx="1195926" cy="1192109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力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544236C-425F-B3E2-A1F5-9A6BE1CC02EE}"/>
              </a:ext>
            </a:extLst>
          </p:cNvPr>
          <p:cNvSpPr/>
          <p:nvPr/>
        </p:nvSpPr>
        <p:spPr bwMode="gray">
          <a:xfrm>
            <a:off x="257681" y="79489"/>
            <a:ext cx="3183688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コアスタッフ養成研修</a:t>
            </a:r>
            <a:endParaRPr lang="en-US" altLang="ja-JP" sz="1600" b="1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ー </a:t>
            </a:r>
            <a:r>
              <a:rPr lang="ja-JP" altLang="en-US" sz="11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プレリーダー</a:t>
            </a:r>
            <a:r>
              <a:rPr kumimoji="0" lang="ja-JP" altLang="en-US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養成コース：第</a:t>
            </a:r>
            <a:r>
              <a:rPr kumimoji="0" lang="en-US" altLang="ja-JP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kumimoji="0" lang="ja-JP" altLang="en-US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回 ー</a:t>
            </a:r>
            <a:endParaRPr lang="en-US" altLang="ja-JP" sz="1600" b="1" kern="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B6370F0A-5BAF-E314-7E57-1032474367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r="591"/>
          <a:stretch/>
        </p:blipFill>
        <p:spPr>
          <a:xfrm>
            <a:off x="1381985" y="5733910"/>
            <a:ext cx="1857600" cy="1857600"/>
          </a:xfrm>
          <a:prstGeom prst="ellipse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9347CCB-9490-64AF-9696-C5A1021F217D}"/>
              </a:ext>
            </a:extLst>
          </p:cNvPr>
          <p:cNvSpPr/>
          <p:nvPr/>
        </p:nvSpPr>
        <p:spPr bwMode="gray">
          <a:xfrm>
            <a:off x="371166" y="6023459"/>
            <a:ext cx="2219074" cy="52322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本間 佑介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2509630B-2B9D-FE3E-612A-4BB594256F70}"/>
              </a:ext>
            </a:extLst>
          </p:cNvPr>
          <p:cNvSpPr/>
          <p:nvPr/>
        </p:nvSpPr>
        <p:spPr bwMode="gray">
          <a:xfrm>
            <a:off x="501860" y="6567195"/>
            <a:ext cx="1284114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株式会社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IDO</a:t>
            </a:r>
          </a:p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執行役員 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 COO</a:t>
            </a:r>
            <a:endParaRPr lang="ja-JP" altLang="en-US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D60E0E-8AAC-A028-9CA1-E066D95ECAA7}"/>
              </a:ext>
            </a:extLst>
          </p:cNvPr>
          <p:cNvSpPr txBox="1"/>
          <p:nvPr/>
        </p:nvSpPr>
        <p:spPr bwMode="gray">
          <a:xfrm>
            <a:off x="3679127" y="7609632"/>
            <a:ext cx="3671724" cy="116935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 defTabSz="1001725">
              <a:lnSpc>
                <a:spcPct val="120000"/>
              </a:lnSpc>
              <a:defRPr/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一般：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3,300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税込</a:t>
            </a:r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en-GB" alt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 defTabSz="1001725">
              <a:lnSpc>
                <a:spcPct val="120000"/>
              </a:lnSpc>
              <a:defRPr/>
            </a:pP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IDO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法人会員：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2,970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税込</a:t>
            </a:r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 defTabSz="1001725">
              <a:lnSpc>
                <a:spcPct val="120000"/>
              </a:lnSpc>
              <a:defRPr/>
            </a:pPr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プレミアムプラン・ゴールドプラン・ライトプランの法人の方は、追加料金なしでお申込みいただけます。</a:t>
            </a: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 defTabSz="1001725">
              <a:lnSpc>
                <a:spcPct val="120000"/>
              </a:lnSpc>
              <a:defRPr/>
            </a:pP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（ライトプランは回数制限あり）</a:t>
            </a: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4152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13382</TotalTime>
  <Words>216</Words>
  <Application>Microsoft Office PowerPoint</Application>
  <PresentationFormat>ユーザー設定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メイリオ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win-ut</dc:creator>
  <cp:lastModifiedBy>井戸 和宏</cp:lastModifiedBy>
  <cp:revision>340</cp:revision>
  <cp:lastPrinted>2022-06-13T06:55:14Z</cp:lastPrinted>
  <dcterms:created xsi:type="dcterms:W3CDTF">2017-02-13T10:08:05Z</dcterms:created>
  <dcterms:modified xsi:type="dcterms:W3CDTF">2023-07-24T08:15:52Z</dcterms:modified>
</cp:coreProperties>
</file>