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</p:sldIdLst>
  <p:sldSz cx="7559675" cy="1069181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113" userDrawn="1">
          <p15:clr>
            <a:srgbClr val="A4A3A4"/>
          </p15:clr>
        </p15:guide>
        <p15:guide id="3" pos="2381" userDrawn="1">
          <p15:clr>
            <a:srgbClr val="A4A3A4"/>
          </p15:clr>
        </p15:guide>
        <p15:guide id="4" pos="4649" userDrawn="1">
          <p15:clr>
            <a:srgbClr val="A4A3A4"/>
          </p15:clr>
        </p15:guide>
        <p15:guide id="5" orient="horz" pos="33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22223"/>
    <a:srgbClr val="2B2C30"/>
    <a:srgbClr val="E0E0DE"/>
    <a:srgbClr val="000066"/>
    <a:srgbClr val="FFFFFF"/>
    <a:srgbClr val="70AD47"/>
    <a:srgbClr val="0033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6" autoAdjust="0"/>
    <p:restoredTop sz="95872" autoAdjust="0"/>
  </p:normalViewPr>
  <p:slideViewPr>
    <p:cSldViewPr snapToGrid="0" showGuides="1">
      <p:cViewPr varScale="1">
        <p:scale>
          <a:sx n="53" d="100"/>
          <a:sy n="53" d="100"/>
        </p:scale>
        <p:origin x="2525" y="62"/>
      </p:cViewPr>
      <p:guideLst>
        <p:guide orient="horz" pos="3368"/>
        <p:guide pos="113"/>
        <p:guide pos="2381"/>
        <p:guide pos="4649"/>
        <p:guide orient="horz"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1505-A822-43DE-86F1-0495C808697D}" type="datetimeFigureOut">
              <a:rPr kumimoji="1" lang="ja-JP" altLang="en-US" smtClean="0"/>
              <a:t>2023/12/12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704E-9B66-4852-B302-E793EDB56E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0191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1505-A822-43DE-86F1-0495C808697D}" type="datetimeFigureOut">
              <a:rPr kumimoji="1" lang="ja-JP" altLang="en-US" smtClean="0"/>
              <a:t>2023/12/12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704E-9B66-4852-B302-E793EDB56E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5836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1505-A822-43DE-86F1-0495C808697D}" type="datetimeFigureOut">
              <a:rPr kumimoji="1" lang="ja-JP" altLang="en-US" smtClean="0"/>
              <a:t>2023/12/12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704E-9B66-4852-B302-E793EDB56E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969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1505-A822-43DE-86F1-0495C808697D}" type="datetimeFigureOut">
              <a:rPr kumimoji="1" lang="ja-JP" altLang="en-US" smtClean="0"/>
              <a:t>2023/12/12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704E-9B66-4852-B302-E793EDB56E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604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1505-A822-43DE-86F1-0495C808697D}" type="datetimeFigureOut">
              <a:rPr kumimoji="1" lang="ja-JP" altLang="en-US" smtClean="0"/>
              <a:t>2023/12/12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704E-9B66-4852-B302-E793EDB56E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145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1505-A822-43DE-86F1-0495C808697D}" type="datetimeFigureOut">
              <a:rPr kumimoji="1" lang="ja-JP" altLang="en-US" smtClean="0"/>
              <a:t>2023/12/12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704E-9B66-4852-B302-E793EDB56E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7688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1505-A822-43DE-86F1-0495C808697D}" type="datetimeFigureOut">
              <a:rPr kumimoji="1" lang="ja-JP" altLang="en-US" smtClean="0"/>
              <a:t>2023/12/12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704E-9B66-4852-B302-E793EDB56E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238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1505-A822-43DE-86F1-0495C808697D}" type="datetimeFigureOut">
              <a:rPr kumimoji="1" lang="ja-JP" altLang="en-US" smtClean="0"/>
              <a:t>2023/12/12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704E-9B66-4852-B302-E793EDB56E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6117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1505-A822-43DE-86F1-0495C808697D}" type="datetimeFigureOut">
              <a:rPr kumimoji="1" lang="ja-JP" altLang="en-US" smtClean="0"/>
              <a:t>2023/12/12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704E-9B66-4852-B302-E793EDB56E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759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1505-A822-43DE-86F1-0495C808697D}" type="datetimeFigureOut">
              <a:rPr kumimoji="1" lang="ja-JP" altLang="en-US" smtClean="0"/>
              <a:t>2023/12/12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704E-9B66-4852-B302-E793EDB56E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4929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dirty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1505-A822-43DE-86F1-0495C808697D}" type="datetimeFigureOut">
              <a:rPr kumimoji="1" lang="ja-JP" altLang="en-US" smtClean="0"/>
              <a:t>2023/12/12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3704E-9B66-4852-B302-E793EDB56E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229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11505-A822-43DE-86F1-0495C808697D}" type="datetimeFigureOut">
              <a:rPr kumimoji="1" lang="ja-JP" altLang="en-US" smtClean="0"/>
              <a:t>2023/12/12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3704E-9B66-4852-B302-E793EDB56E9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304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C5E8BB6-B89E-F924-6F48-B24EAD315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" y="-17327"/>
            <a:ext cx="7560932" cy="10081244"/>
          </a:xfrm>
          <a:prstGeom prst="rect">
            <a:avLst/>
          </a:prstGeom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2F544C4B-F14C-4BB4-B10A-9854A3A3D6E1}"/>
              </a:ext>
            </a:extLst>
          </p:cNvPr>
          <p:cNvSpPr/>
          <p:nvPr/>
        </p:nvSpPr>
        <p:spPr bwMode="gray">
          <a:xfrm>
            <a:off x="0" y="8738616"/>
            <a:ext cx="7559675" cy="20750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6">
            <a:extLst>
              <a:ext uri="{FF2B5EF4-FFF2-40B4-BE49-F238E27FC236}">
                <a16:creationId xmlns:a16="http://schemas.microsoft.com/office/drawing/2014/main" id="{6266E2FB-7191-403E-9590-1EEEBC8A871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92441" y="9801541"/>
            <a:ext cx="30071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https://webinar.ido294.com/</a:t>
            </a:r>
            <a:endParaRPr lang="en-GB" altLang="ja-JP" sz="1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FAE489DD-9492-4FBF-8718-286D6972478B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69720" y="10233205"/>
            <a:ext cx="2644511" cy="27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✉ </a:t>
            </a:r>
            <a:r>
              <a:rPr lang="en-US" altLang="ja-JP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seminar@ido294.com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D5FA806-4620-446D-A8CC-2389769A1225}"/>
              </a:ext>
            </a:extLst>
          </p:cNvPr>
          <p:cNvSpPr/>
          <p:nvPr/>
        </p:nvSpPr>
        <p:spPr bwMode="gray">
          <a:xfrm>
            <a:off x="4125095" y="10250099"/>
            <a:ext cx="31235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ja-JP" altLang="en-US" sz="1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神奈川県相模原市中央区淵野辺</a:t>
            </a:r>
            <a:r>
              <a:rPr lang="en-US" altLang="ja-JP" sz="1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4-4-2</a:t>
            </a:r>
            <a:endParaRPr lang="ja-JP" altLang="en-US" sz="1100" dirty="0">
              <a:solidFill>
                <a:schemeClr val="bg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BD330B5-B1D6-469D-B90D-B05E92896D62}"/>
              </a:ext>
            </a:extLst>
          </p:cNvPr>
          <p:cNvSpPr/>
          <p:nvPr/>
        </p:nvSpPr>
        <p:spPr bwMode="gray">
          <a:xfrm>
            <a:off x="1996321" y="9510734"/>
            <a:ext cx="179928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en-US" altLang="ja-JP" sz="1200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IDO</a:t>
            </a:r>
            <a:r>
              <a:rPr lang="ja-JP" altLang="en-US" sz="1200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オンラインセミナー</a:t>
            </a:r>
            <a:endParaRPr lang="ja-JP" altLang="en-US" sz="1200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6EBC344-CC7A-4D72-8CBA-5CDC7C7BF17B}"/>
              </a:ext>
            </a:extLst>
          </p:cNvPr>
          <p:cNvSpPr/>
          <p:nvPr/>
        </p:nvSpPr>
        <p:spPr bwMode="gray">
          <a:xfrm>
            <a:off x="3831152" y="9510734"/>
            <a:ext cx="542789" cy="276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</a:pPr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検索</a:t>
            </a:r>
            <a:endParaRPr lang="ja-JP" altLang="en-US" sz="1200" b="1" dirty="0">
              <a:solidFill>
                <a:schemeClr val="bg1"/>
              </a:solidFill>
            </a:endParaRPr>
          </a:p>
        </p:txBody>
      </p:sp>
      <p:pic>
        <p:nvPicPr>
          <p:cNvPr id="13" name="グラフィックス 12" descr="カーソル">
            <a:extLst>
              <a:ext uri="{FF2B5EF4-FFF2-40B4-BE49-F238E27FC236}">
                <a16:creationId xmlns:a16="http://schemas.microsoft.com/office/drawing/2014/main" id="{7457C98B-76BC-420A-873B-83603ED6A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gray">
          <a:xfrm>
            <a:off x="4273906" y="9579003"/>
            <a:ext cx="200069" cy="200069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FBB332F-AC6F-4136-8E99-365E85B036D9}"/>
              </a:ext>
            </a:extLst>
          </p:cNvPr>
          <p:cNvSpPr/>
          <p:nvPr/>
        </p:nvSpPr>
        <p:spPr bwMode="gray">
          <a:xfrm>
            <a:off x="78837" y="8950943"/>
            <a:ext cx="7383299" cy="289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全国の仲間と学ぶオンライン研修です！　</a:t>
            </a:r>
            <a:r>
              <a:rPr lang="en-US" altLang="ja-JP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ZOOM</a:t>
            </a:r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（当日）＆　動画視聴（後日）でどこでも受講可！</a:t>
            </a:r>
            <a:endParaRPr lang="en-US" altLang="ja-JP" sz="1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5" name="図 1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F77B1D9E-9CCD-4DF2-9A60-0002C0BEAD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75370" y="9589593"/>
            <a:ext cx="1442062" cy="423895"/>
          </a:xfrm>
          <a:prstGeom prst="rect">
            <a:avLst/>
          </a:prstGeom>
        </p:spPr>
      </p:pic>
      <p:pic>
        <p:nvPicPr>
          <p:cNvPr id="17" name="図 16" descr="屋内 が含まれている画像&#10;&#10;自動的に生成された説明">
            <a:extLst>
              <a:ext uri="{FF2B5EF4-FFF2-40B4-BE49-F238E27FC236}">
                <a16:creationId xmlns:a16="http://schemas.microsoft.com/office/drawing/2014/main" id="{EE3C0AE7-18B0-4FEF-8412-C684ED7085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51468" y="9481439"/>
            <a:ext cx="714637" cy="714637"/>
          </a:xfrm>
          <a:prstGeom prst="rect">
            <a:avLst/>
          </a:prstGeom>
        </p:spPr>
      </p:pic>
      <p:pic>
        <p:nvPicPr>
          <p:cNvPr id="1026" name="Picture 2" descr="IDOオンラインセミナー">
            <a:extLst>
              <a:ext uri="{FF2B5EF4-FFF2-40B4-BE49-F238E27FC236}">
                <a16:creationId xmlns:a16="http://schemas.microsoft.com/office/drawing/2014/main" id="{D10EEFA0-2E71-443D-8E82-FF81EC759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56122" y="124648"/>
            <a:ext cx="2774212" cy="3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7D9A2E0-1BC3-47C8-BEE1-179FC9E327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686852" y="9539163"/>
            <a:ext cx="524754" cy="524754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A1B8B2FA-FDB6-43CB-96CA-E7B0D2A94A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73219" y="9565480"/>
            <a:ext cx="722390" cy="72239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4D1A6D47-422F-49E6-95FB-5D9D02E774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846854" y="9470137"/>
            <a:ext cx="615282" cy="615282"/>
          </a:xfrm>
          <a:prstGeom prst="rect">
            <a:avLst/>
          </a:prstGeom>
        </p:spPr>
      </p:pic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8193C345-B6B2-40DC-9041-652CC478B7DD}"/>
              </a:ext>
            </a:extLst>
          </p:cNvPr>
          <p:cNvCxnSpPr/>
          <p:nvPr/>
        </p:nvCxnSpPr>
        <p:spPr bwMode="gray">
          <a:xfrm>
            <a:off x="140044" y="9294860"/>
            <a:ext cx="73000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07241FBF-AFDC-4862-A4C1-CC1089C98A46}"/>
              </a:ext>
            </a:extLst>
          </p:cNvPr>
          <p:cNvSpPr/>
          <p:nvPr/>
        </p:nvSpPr>
        <p:spPr bwMode="gray">
          <a:xfrm>
            <a:off x="3993506" y="-11451"/>
            <a:ext cx="3565819" cy="53871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F473E01E-E16E-4B7B-990F-69B389DC1788}"/>
              </a:ext>
            </a:extLst>
          </p:cNvPr>
          <p:cNvSpPr/>
          <p:nvPr/>
        </p:nvSpPr>
        <p:spPr bwMode="gray">
          <a:xfrm>
            <a:off x="4064921" y="114236"/>
            <a:ext cx="318368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1400" b="1" kern="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実務基礎トレーニングコース：第</a:t>
            </a:r>
            <a:r>
              <a:rPr lang="en-US" altLang="ja-JP" sz="1400" b="1" kern="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1400" b="1" kern="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回 </a:t>
            </a:r>
            <a:endParaRPr lang="en-US" altLang="ja-JP" sz="1400" b="1" kern="1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C9774063-01D6-660A-EC59-360D648E4853}"/>
              </a:ext>
            </a:extLst>
          </p:cNvPr>
          <p:cNvSpPr/>
          <p:nvPr/>
        </p:nvSpPr>
        <p:spPr>
          <a:xfrm>
            <a:off x="300020" y="882617"/>
            <a:ext cx="971373" cy="971373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>
                <a:latin typeface="Meiryo UI" panose="020B0604030504040204" pitchFamily="50" charset="-128"/>
                <a:ea typeface="Meiryo UI" panose="020B0604030504040204" pitchFamily="50" charset="-128"/>
              </a:rPr>
              <a:t>脳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94023957-EF59-0CE8-2DAD-D3EB2593F6C3}"/>
              </a:ext>
            </a:extLst>
          </p:cNvPr>
          <p:cNvSpPr/>
          <p:nvPr/>
        </p:nvSpPr>
        <p:spPr>
          <a:xfrm>
            <a:off x="1271393" y="882617"/>
            <a:ext cx="971373" cy="97137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機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8B59BA5C-2FC1-E5D5-A47A-CA46E981EB0F}"/>
              </a:ext>
            </a:extLst>
          </p:cNvPr>
          <p:cNvSpPr/>
          <p:nvPr/>
        </p:nvSpPr>
        <p:spPr>
          <a:xfrm>
            <a:off x="2242482" y="882617"/>
            <a:ext cx="971373" cy="97137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能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0A2A6EC7-A379-638F-A718-7F4D618DC3DC}"/>
              </a:ext>
            </a:extLst>
          </p:cNvPr>
          <p:cNvSpPr/>
          <p:nvPr/>
        </p:nvSpPr>
        <p:spPr>
          <a:xfrm>
            <a:off x="3211221" y="1043981"/>
            <a:ext cx="813600" cy="813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00F58E9D-EE4C-5375-D3C1-D7C06B03DB71}"/>
              </a:ext>
            </a:extLst>
          </p:cNvPr>
          <p:cNvSpPr/>
          <p:nvPr/>
        </p:nvSpPr>
        <p:spPr>
          <a:xfrm>
            <a:off x="4022962" y="1053599"/>
            <a:ext cx="813140" cy="8131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ら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8A145FC1-7346-BF6D-6501-1FBC823AEF7E}"/>
              </a:ext>
            </a:extLst>
          </p:cNvPr>
          <p:cNvSpPr/>
          <p:nvPr/>
        </p:nvSpPr>
        <p:spPr>
          <a:xfrm>
            <a:off x="3851988" y="2251978"/>
            <a:ext cx="813140" cy="8131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1DE46C5F-4216-1240-1F10-A40663328C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521" b="99609" l="2474" r="96224">
                        <a14:foregroundMark x1="2474" y1="78613" x2="59245" y2="91699"/>
                        <a14:foregroundMark x1="59245" y1="91699" x2="76563" y2="84863"/>
                        <a14:foregroundMark x1="76563" y1="84863" x2="96224" y2="69385"/>
                        <a14:foregroundMark x1="8529" y1="66455" x2="36849" y2="56396"/>
                        <a14:foregroundMark x1="36849" y1="56396" x2="49284" y2="55811"/>
                        <a14:foregroundMark x1="49284" y1="55811" x2="74089" y2="57373"/>
                        <a14:foregroundMark x1="74089" y1="57373" x2="81315" y2="59814"/>
                        <a14:foregroundMark x1="8919" y1="66211" x2="4688" y2="69922"/>
                        <a14:foregroundMark x1="4688" y1="69922" x2="2539" y2="85693"/>
                        <a14:foregroundMark x1="2539" y1="85693" x2="4622" y2="98877"/>
                        <a14:foregroundMark x1="87174" y1="60742" x2="95638" y2="69824"/>
                        <a14:foregroundMark x1="95638" y1="69824" x2="97070" y2="84863"/>
                        <a14:foregroundMark x1="97070" y1="84863" x2="93164" y2="94580"/>
                        <a14:foregroundMark x1="93164" y1="94580" x2="84505" y2="99707"/>
                        <a14:foregroundMark x1="44466" y1="13086" x2="49544" y2="9375"/>
                        <a14:foregroundMark x1="49544" y1="9375" x2="56380" y2="9766"/>
                        <a14:foregroundMark x1="56380" y1="9766" x2="60417" y2="14795"/>
                        <a14:foregroundMark x1="60417" y1="14795" x2="61003" y2="16553"/>
                        <a14:foregroundMark x1="40039" y1="15088" x2="45768" y2="10791"/>
                        <a14:foregroundMark x1="45768" y1="10791" x2="49609" y2="9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022" y="2851323"/>
            <a:ext cx="2188251" cy="2917669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27DDA67-17BD-DC05-71E9-0B1292F2FE42}"/>
              </a:ext>
            </a:extLst>
          </p:cNvPr>
          <p:cNvSpPr/>
          <p:nvPr/>
        </p:nvSpPr>
        <p:spPr>
          <a:xfrm>
            <a:off x="4087553" y="4570295"/>
            <a:ext cx="2550784" cy="130239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9975D3EE-D468-46B1-9156-781FD0A45048}"/>
              </a:ext>
            </a:extLst>
          </p:cNvPr>
          <p:cNvSpPr/>
          <p:nvPr/>
        </p:nvSpPr>
        <p:spPr bwMode="gray">
          <a:xfrm>
            <a:off x="4283787" y="4715144"/>
            <a:ext cx="2688313" cy="52322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玉城 竜一</a:t>
            </a:r>
            <a:endParaRPr lang="ja-JP" altLang="en-US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14D45D91-9747-433E-9B53-F4FF847E99F6}"/>
              </a:ext>
            </a:extLst>
          </p:cNvPr>
          <p:cNvSpPr/>
          <p:nvPr/>
        </p:nvSpPr>
        <p:spPr bwMode="gray">
          <a:xfrm>
            <a:off x="4511062" y="5199427"/>
            <a:ext cx="2924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社会福祉法人幸仁会</a:t>
            </a: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比謝川の里 介護統括部長</a:t>
            </a: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沖縄県認知症介護指導者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EC70AA70-BF45-48B8-88C2-C3A93BA27C3C}"/>
              </a:ext>
            </a:extLst>
          </p:cNvPr>
          <p:cNvSpPr txBox="1"/>
          <p:nvPr/>
        </p:nvSpPr>
        <p:spPr bwMode="gray">
          <a:xfrm>
            <a:off x="4118720" y="4421621"/>
            <a:ext cx="906039" cy="34051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講　師</a:t>
            </a: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F603E09D-F7E0-42D1-9892-7C78DDFCFA50}"/>
              </a:ext>
            </a:extLst>
          </p:cNvPr>
          <p:cNvSpPr/>
          <p:nvPr/>
        </p:nvSpPr>
        <p:spPr bwMode="gray">
          <a:xfrm>
            <a:off x="0" y="7742939"/>
            <a:ext cx="7564157" cy="99440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D11CCFED-E6B0-451A-BFCE-944E4E3ECAB4}"/>
              </a:ext>
            </a:extLst>
          </p:cNvPr>
          <p:cNvSpPr/>
          <p:nvPr/>
        </p:nvSpPr>
        <p:spPr bwMode="gray">
          <a:xfrm>
            <a:off x="4259566" y="7841028"/>
            <a:ext cx="30761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2024</a:t>
            </a:r>
            <a:r>
              <a:rPr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3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01</a:t>
            </a:r>
            <a:r>
              <a:rPr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3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17</a:t>
            </a:r>
            <a:r>
              <a:rPr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</a:t>
            </a:r>
            <a:r>
              <a:rPr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14:00-15:30</a:t>
            </a:r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16</a:t>
            </a:r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時まで</a:t>
            </a:r>
            <a:r>
              <a:rPr lang="en-US" altLang="ja-JP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SV</a:t>
            </a:r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1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CE2C1323-7D4C-4967-9DA9-B9117D4C6D87}"/>
              </a:ext>
            </a:extLst>
          </p:cNvPr>
          <p:cNvSpPr/>
          <p:nvPr/>
        </p:nvSpPr>
        <p:spPr bwMode="gray">
          <a:xfrm>
            <a:off x="6813440" y="7991604"/>
            <a:ext cx="380489" cy="380489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31CC5151-3793-4374-B8B7-E8C58A935430}"/>
              </a:ext>
            </a:extLst>
          </p:cNvPr>
          <p:cNvSpPr/>
          <p:nvPr/>
        </p:nvSpPr>
        <p:spPr bwMode="gray">
          <a:xfrm>
            <a:off x="6775598" y="7974274"/>
            <a:ext cx="475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30E50679-DEED-4643-831D-295EBBB84559}"/>
              </a:ext>
            </a:extLst>
          </p:cNvPr>
          <p:cNvSpPr txBox="1"/>
          <p:nvPr/>
        </p:nvSpPr>
        <p:spPr bwMode="gray">
          <a:xfrm>
            <a:off x="3993507" y="7790102"/>
            <a:ext cx="906039" cy="340519"/>
          </a:xfrm>
          <a:prstGeom prst="roundRect">
            <a:avLst/>
          </a:prstGeom>
          <a:solidFill>
            <a:schemeClr val="tx1"/>
          </a:solidFill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　程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557FDF7-F178-43F9-AF62-433F3BB23628}"/>
              </a:ext>
            </a:extLst>
          </p:cNvPr>
          <p:cNvSpPr txBox="1"/>
          <p:nvPr/>
        </p:nvSpPr>
        <p:spPr bwMode="gray">
          <a:xfrm>
            <a:off x="-13131" y="7771052"/>
            <a:ext cx="3681792" cy="975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defTabSz="1001725">
              <a:lnSpc>
                <a:spcPct val="120000"/>
              </a:lnSpc>
              <a:defRPr/>
            </a:pPr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一般：</a:t>
            </a:r>
            <a:r>
              <a:rPr lang="en-US" altLang="ja-JP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3,300</a:t>
            </a:r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</a:t>
            </a:r>
            <a:r>
              <a:rPr lang="en-US" altLang="ja-JP" sz="105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05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税込</a:t>
            </a:r>
            <a:r>
              <a:rPr lang="en-US" altLang="ja-JP" sz="105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lang="en-GB" altLang="ja-JP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r" defTabSz="1001725">
              <a:lnSpc>
                <a:spcPct val="120000"/>
              </a:lnSpc>
              <a:defRPr/>
            </a:pPr>
            <a:r>
              <a:rPr kumimoji="1" lang="en-US" altLang="ja-JP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IDO</a:t>
            </a:r>
            <a:r>
              <a:rPr kumimoji="1"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法人会員：</a:t>
            </a:r>
            <a:r>
              <a:rPr lang="en-US" altLang="ja-JP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2,970</a:t>
            </a:r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</a:t>
            </a:r>
            <a:r>
              <a:rPr lang="en-US" altLang="ja-JP" sz="105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05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税込</a:t>
            </a:r>
            <a:r>
              <a:rPr lang="en-US" altLang="ja-JP" sz="105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105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endParaRPr lang="en-US" altLang="ja-JP" sz="105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r" defTabSz="1001725">
              <a:lnSpc>
                <a:spcPct val="120000"/>
              </a:lnSpc>
              <a:defRPr/>
            </a:pPr>
            <a:r>
              <a:rPr lang="en-US" altLang="ja-JP" sz="105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05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プレミアム・ライト・ゴールドプランの法人の方は、追加料金なしでお申込みいただけます。（ライトプランは回数制限あり）</a:t>
            </a:r>
            <a:endParaRPr lang="en-US" altLang="ja-JP" sz="105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F51EF282-1D30-402E-A8A2-400F96027ED0}"/>
              </a:ext>
            </a:extLst>
          </p:cNvPr>
          <p:cNvCxnSpPr/>
          <p:nvPr/>
        </p:nvCxnSpPr>
        <p:spPr bwMode="gray">
          <a:xfrm>
            <a:off x="140044" y="8917892"/>
            <a:ext cx="73000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4F79F692-2DFC-497B-8247-761C4E55C6FB}"/>
              </a:ext>
            </a:extLst>
          </p:cNvPr>
          <p:cNvSpPr txBox="1"/>
          <p:nvPr/>
        </p:nvSpPr>
        <p:spPr bwMode="gray">
          <a:xfrm>
            <a:off x="158952" y="7800335"/>
            <a:ext cx="953829" cy="340519"/>
          </a:xfrm>
          <a:prstGeom prst="roundRect">
            <a:avLst/>
          </a:prstGeom>
          <a:solidFill>
            <a:schemeClr val="tx1"/>
          </a:solidFill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参加費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ED883E05-B259-905D-C984-1414A0609A91}"/>
              </a:ext>
            </a:extLst>
          </p:cNvPr>
          <p:cNvSpPr/>
          <p:nvPr/>
        </p:nvSpPr>
        <p:spPr>
          <a:xfrm>
            <a:off x="4843189" y="887017"/>
            <a:ext cx="972000" cy="97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学</a:t>
            </a: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FC5B75C3-C3A4-A370-0F4B-F162B8B1A5EF}"/>
              </a:ext>
            </a:extLst>
          </p:cNvPr>
          <p:cNvSpPr/>
          <p:nvPr/>
        </p:nvSpPr>
        <p:spPr>
          <a:xfrm>
            <a:off x="5828159" y="884321"/>
            <a:ext cx="972000" cy="97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ぶ</a:t>
            </a: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2822EF11-D018-5146-119C-035F4C92534A}"/>
              </a:ext>
            </a:extLst>
          </p:cNvPr>
          <p:cNvSpPr/>
          <p:nvPr/>
        </p:nvSpPr>
        <p:spPr>
          <a:xfrm>
            <a:off x="909618" y="2124224"/>
            <a:ext cx="971373" cy="971373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>
                <a:latin typeface="Meiryo UI" panose="020B0604030504040204" pitchFamily="50" charset="-128"/>
                <a:ea typeface="Meiryo UI" panose="020B0604030504040204" pitchFamily="50" charset="-128"/>
              </a:rPr>
              <a:t>認</a:t>
            </a: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A83FD757-603F-C9AD-1D66-1237E5328A16}"/>
              </a:ext>
            </a:extLst>
          </p:cNvPr>
          <p:cNvSpPr/>
          <p:nvPr/>
        </p:nvSpPr>
        <p:spPr>
          <a:xfrm>
            <a:off x="1880991" y="2124224"/>
            <a:ext cx="971373" cy="971373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知</a:t>
            </a: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36D56566-305A-3134-0EE6-E97CB69AB918}"/>
              </a:ext>
            </a:extLst>
          </p:cNvPr>
          <p:cNvSpPr/>
          <p:nvPr/>
        </p:nvSpPr>
        <p:spPr>
          <a:xfrm>
            <a:off x="2852080" y="2124224"/>
            <a:ext cx="971373" cy="971373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症</a:t>
            </a: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10179782-8A40-D88C-F16C-A67C799BC808}"/>
              </a:ext>
            </a:extLst>
          </p:cNvPr>
          <p:cNvSpPr/>
          <p:nvPr/>
        </p:nvSpPr>
        <p:spPr>
          <a:xfrm>
            <a:off x="4679221" y="2088422"/>
            <a:ext cx="972000" cy="97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理</a:t>
            </a: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804426EE-3ED6-6BAE-40E5-B9F667B7EFCD}"/>
              </a:ext>
            </a:extLst>
          </p:cNvPr>
          <p:cNvSpPr/>
          <p:nvPr/>
        </p:nvSpPr>
        <p:spPr>
          <a:xfrm>
            <a:off x="5664191" y="2085726"/>
            <a:ext cx="972000" cy="97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解</a:t>
            </a:r>
          </a:p>
        </p:txBody>
      </p:sp>
      <p:pic>
        <p:nvPicPr>
          <p:cNvPr id="62" name="図 61">
            <a:extLst>
              <a:ext uri="{FF2B5EF4-FFF2-40B4-BE49-F238E27FC236}">
                <a16:creationId xmlns:a16="http://schemas.microsoft.com/office/drawing/2014/main" id="{83EC008A-28C6-CAC4-7B74-581B6FB3DB6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3" y="3450356"/>
            <a:ext cx="3831243" cy="4062441"/>
          </a:xfrm>
          <a:prstGeom prst="rect">
            <a:avLst/>
          </a:prstGeom>
        </p:spPr>
      </p:pic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2E9BCC41-D334-0BAF-891C-D8340A4E5489}"/>
              </a:ext>
            </a:extLst>
          </p:cNvPr>
          <p:cNvSpPr txBox="1"/>
          <p:nvPr/>
        </p:nvSpPr>
        <p:spPr bwMode="gray">
          <a:xfrm>
            <a:off x="478566" y="4491183"/>
            <a:ext cx="3041326" cy="13846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lvl="0" defTabSz="1001725">
              <a:lnSpc>
                <a:spcPct val="120000"/>
              </a:lnSpc>
              <a:defRPr/>
            </a:pPr>
            <a:r>
              <a:rPr kumimoji="1" lang="ja-JP" altLang="en-US" b="1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認知症は脳の病気の症状です。</a:t>
            </a:r>
          </a:p>
          <a:p>
            <a:pPr lvl="0" defTabSz="1001725">
              <a:lnSpc>
                <a:spcPct val="120000"/>
              </a:lnSpc>
              <a:defRPr/>
            </a:pPr>
            <a:r>
              <a:rPr kumimoji="1" lang="ja-JP" altLang="en-US" b="1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脳はどのような機能があり、どのように認知症の症状へ影響を与えているのか？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7EB390B0-5D5E-017D-A848-AF6BB26C2949}"/>
              </a:ext>
            </a:extLst>
          </p:cNvPr>
          <p:cNvSpPr txBox="1"/>
          <p:nvPr/>
        </p:nvSpPr>
        <p:spPr bwMode="gray">
          <a:xfrm>
            <a:off x="456122" y="4050062"/>
            <a:ext cx="906039" cy="34051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内 容</a:t>
            </a:r>
          </a:p>
        </p:txBody>
      </p:sp>
      <p:pic>
        <p:nvPicPr>
          <p:cNvPr id="71" name="図 70">
            <a:extLst>
              <a:ext uri="{FF2B5EF4-FFF2-40B4-BE49-F238E27FC236}">
                <a16:creationId xmlns:a16="http://schemas.microsoft.com/office/drawing/2014/main" id="{D7BA6833-C1A3-3867-6F94-5D16F9ED7A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986" y="5814393"/>
            <a:ext cx="2146377" cy="1939527"/>
          </a:xfrm>
          <a:prstGeom prst="rect">
            <a:avLst/>
          </a:prstGeom>
        </p:spPr>
      </p:pic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148CCCC2-73A3-B683-C7B6-C0CC74852F97}"/>
              </a:ext>
            </a:extLst>
          </p:cNvPr>
          <p:cNvSpPr/>
          <p:nvPr/>
        </p:nvSpPr>
        <p:spPr>
          <a:xfrm>
            <a:off x="3935099" y="6415900"/>
            <a:ext cx="2146377" cy="1246229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5EBAA3EC-922E-70E4-79DA-DA4F64D14666}"/>
              </a:ext>
            </a:extLst>
          </p:cNvPr>
          <p:cNvSpPr/>
          <p:nvPr/>
        </p:nvSpPr>
        <p:spPr bwMode="gray">
          <a:xfrm>
            <a:off x="4094051" y="6595544"/>
            <a:ext cx="2688313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井戸 和宏</a:t>
            </a: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28F5FC16-6581-1FF5-591F-4A8D2CC77E1E}"/>
              </a:ext>
            </a:extLst>
          </p:cNvPr>
          <p:cNvSpPr/>
          <p:nvPr/>
        </p:nvSpPr>
        <p:spPr bwMode="gray">
          <a:xfrm>
            <a:off x="4399369" y="7017140"/>
            <a:ext cx="2924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株式会社</a:t>
            </a:r>
            <a:r>
              <a:rPr kumimoji="1" lang="en-US" altLang="ja-JP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IDO</a:t>
            </a: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代表取締</a:t>
            </a:r>
            <a:r>
              <a:rPr kumimoji="1" lang="en-US" altLang="ja-JP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/CEO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326D7C91-9EB5-2136-E81C-2FCF0886BED0}"/>
              </a:ext>
            </a:extLst>
          </p:cNvPr>
          <p:cNvSpPr txBox="1"/>
          <p:nvPr/>
        </p:nvSpPr>
        <p:spPr bwMode="gray">
          <a:xfrm>
            <a:off x="4022962" y="6249613"/>
            <a:ext cx="1518577" cy="34051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ファシリテーター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D19D5C9-0413-29D4-FE0C-61ABC34D5B84}"/>
              </a:ext>
            </a:extLst>
          </p:cNvPr>
          <p:cNvSpPr txBox="1"/>
          <p:nvPr/>
        </p:nvSpPr>
        <p:spPr bwMode="gray">
          <a:xfrm>
            <a:off x="475658" y="5894516"/>
            <a:ext cx="3041326" cy="137217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lvl="0" algn="ctr" defTabSz="1001725">
              <a:lnSpc>
                <a:spcPct val="120000"/>
              </a:lnSpc>
              <a:defRPr/>
            </a:pPr>
            <a:r>
              <a:rPr kumimoji="1" lang="ja-JP" altLang="en-US" sz="2400" b="1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脳の機能を知ることで、</a:t>
            </a:r>
            <a:endParaRPr kumimoji="1" lang="en-US" altLang="ja-JP" sz="2400" b="1" dirty="0">
              <a:solidFill>
                <a:schemeClr val="accent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ctr" defTabSz="1001725">
              <a:lnSpc>
                <a:spcPct val="120000"/>
              </a:lnSpc>
              <a:defRPr/>
            </a:pPr>
            <a:r>
              <a:rPr kumimoji="1" lang="ja-JP" altLang="en-US" sz="2400" b="1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認知症ケアの専門性を</a:t>
            </a:r>
            <a:endParaRPr kumimoji="1" lang="en-US" altLang="ja-JP" sz="2400" b="1" dirty="0">
              <a:solidFill>
                <a:schemeClr val="accent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 algn="ctr" defTabSz="1001725">
              <a:lnSpc>
                <a:spcPct val="120000"/>
              </a:lnSpc>
              <a:defRPr/>
            </a:pPr>
            <a:r>
              <a:rPr kumimoji="1" lang="ja-JP" altLang="en-US" sz="2400" b="1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高めましょう！</a:t>
            </a:r>
            <a:endParaRPr kumimoji="1"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4152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11912</TotalTime>
  <Words>204</Words>
  <Application>Microsoft Office PowerPoint</Application>
  <PresentationFormat>ユーザー設定</PresentationFormat>
  <Paragraphs>42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Arial</vt:lpstr>
      <vt:lpstr>Calibri</vt:lpstr>
      <vt:lpstr>Calibri Light</vt:lpstr>
      <vt:lpstr>Times New Roman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win-ut</dc:creator>
  <cp:lastModifiedBy>ランタン 福祉事務所</cp:lastModifiedBy>
  <cp:revision>321</cp:revision>
  <cp:lastPrinted>2023-12-07T08:18:07Z</cp:lastPrinted>
  <dcterms:created xsi:type="dcterms:W3CDTF">2017-02-13T10:08:05Z</dcterms:created>
  <dcterms:modified xsi:type="dcterms:W3CDTF">2023-12-12T03:00:32Z</dcterms:modified>
</cp:coreProperties>
</file>